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60" r:id="rId4"/>
  </p:sldMasterIdLst>
  <p:notesMasterIdLst>
    <p:notesMasterId r:id="rId24"/>
  </p:notesMasterIdLst>
  <p:handoutMasterIdLst>
    <p:handoutMasterId r:id="rId25"/>
  </p:handoutMasterIdLst>
  <p:sldIdLst>
    <p:sldId id="324" r:id="rId5"/>
    <p:sldId id="914" r:id="rId6"/>
    <p:sldId id="915" r:id="rId7"/>
    <p:sldId id="916" r:id="rId8"/>
    <p:sldId id="923" r:id="rId9"/>
    <p:sldId id="917" r:id="rId10"/>
    <p:sldId id="918" r:id="rId11"/>
    <p:sldId id="925" r:id="rId12"/>
    <p:sldId id="924" r:id="rId13"/>
    <p:sldId id="930" r:id="rId14"/>
    <p:sldId id="919" r:id="rId15"/>
    <p:sldId id="927" r:id="rId16"/>
    <p:sldId id="926" r:id="rId17"/>
    <p:sldId id="928" r:id="rId18"/>
    <p:sldId id="921" r:id="rId19"/>
    <p:sldId id="922" r:id="rId20"/>
    <p:sldId id="929" r:id="rId21"/>
    <p:sldId id="931" r:id="rId22"/>
    <p:sldId id="913" r:id="rId23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294">
          <p15:clr>
            <a:srgbClr val="A4A3A4"/>
          </p15:clr>
        </p15:guide>
        <p15:guide id="4" orient="horz" pos="1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0B06"/>
    <a:srgbClr val="FFFFFF"/>
    <a:srgbClr val="626064"/>
    <a:srgbClr val="6A686C"/>
    <a:srgbClr val="605D5D"/>
    <a:srgbClr val="646464"/>
    <a:srgbClr val="5C5F61"/>
    <a:srgbClr val="E8E9E9"/>
    <a:srgbClr val="110A05"/>
    <a:srgbClr val="A77F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ittlere Formatvorlage 1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89183" autoAdjust="0"/>
  </p:normalViewPr>
  <p:slideViewPr>
    <p:cSldViewPr snapToGrid="0">
      <p:cViewPr varScale="1">
        <p:scale>
          <a:sx n="122" d="100"/>
          <a:sy n="122" d="100"/>
        </p:scale>
        <p:origin x="1308" y="90"/>
      </p:cViewPr>
      <p:guideLst>
        <p:guide pos="294"/>
        <p:guide orient="horz" pos="1800"/>
      </p:guideLst>
    </p:cSldViewPr>
  </p:slideViewPr>
  <p:outlineViewPr>
    <p:cViewPr>
      <p:scale>
        <a:sx n="33" d="100"/>
        <a:sy n="33" d="100"/>
      </p:scale>
      <p:origin x="0" y="-726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1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B3031647-857E-BB4A-B089-8208433E944A}" type="datetime1">
              <a:rPr lang="de-DE" sz="800" smtClean="0"/>
              <a:t>31.07.2021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47680" y="256832"/>
            <a:ext cx="6113274" cy="47505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2956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4853" y="1021051"/>
            <a:ext cx="6155322" cy="3821092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47992" y="5016760"/>
            <a:ext cx="6112961" cy="364597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323850" y="8776800"/>
            <a:ext cx="464415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120175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/>
            </a:lvl1pPr>
          </a:lstStyle>
          <a:p>
            <a:fld id="{05DD1DF0-DD4E-4B0C-B0FD-D16D9D2A97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80975" indent="-180975" algn="l" defTabSz="713232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58775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38163" indent="-179388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19138" indent="-180975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96938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04" userDrawn="1">
          <p15:clr>
            <a:srgbClr val="F26B43"/>
          </p15:clr>
        </p15:guide>
        <p15:guide id="3" pos="408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F04205B-0291-C04B-BFF9-B385281FA709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97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9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81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95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49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17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A020A31-E487-F545-9DE5-2AE8FC0399FE}" type="datetime1">
              <a:rPr lang="de-DE" smtClean="0"/>
              <a:t>31.07.2021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52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pvs.uni-stuttgart.de/departments/ac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pvs.uni-stuttgart.de/departments/ac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 Institute Sublogo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53288" y="5216400"/>
            <a:ext cx="1415910" cy="367200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1"/>
            <a:ext cx="9144000" cy="36720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8" name="Titel 14"/>
          <p:cNvSpPr>
            <a:spLocks noGrp="1" noChangeAspect="1"/>
          </p:cNvSpPr>
          <p:nvPr>
            <p:ph type="ctrTitle"/>
          </p:nvPr>
        </p:nvSpPr>
        <p:spPr>
          <a:xfrm>
            <a:off x="3905371" y="0"/>
            <a:ext cx="5238629" cy="5079601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4514041" y="4185236"/>
            <a:ext cx="4090003" cy="4284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4514363" y="1112473"/>
            <a:ext cx="4102223" cy="2974440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0904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3960000" cy="4176713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5688" y="1057275"/>
            <a:ext cx="3996512" cy="4176712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490B8-291B-AC47-9491-412C935506DE}" type="datetime1">
              <a:rPr lang="de-DE" smtClean="0"/>
              <a:t>31.07.2021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26624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057275"/>
            <a:ext cx="4043710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" y="1361074"/>
            <a:ext cx="4043710" cy="387291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1D50A-790B-1540-81F3-9F9E3EFDF803}" type="datetime1">
              <a:rPr lang="de-DE" smtClean="0"/>
              <a:t>31.07.2021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4715688" y="1057275"/>
            <a:ext cx="3996512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4715688" y="1361074"/>
            <a:ext cx="3996512" cy="387291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2460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4176000" cy="4176713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0A89-B494-8047-A61A-6331FEFBBC67}" type="datetime1">
              <a:rPr lang="de-DE" smtClean="0"/>
              <a:t>31.07.2021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57274"/>
            <a:ext cx="3816512" cy="2052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4895688" y="3181987"/>
            <a:ext cx="3816512" cy="2052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313" y="396000"/>
            <a:ext cx="8243887" cy="278290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2841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4176860" cy="4176713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919F0-8F41-F548-965B-863CC4DE216C}" type="datetime1">
              <a:rPr lang="de-DE" smtClean="0"/>
              <a:t>31.07.2021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57274"/>
            <a:ext cx="3816512" cy="417671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393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240000" y="1057275"/>
            <a:ext cx="3239999" cy="2304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40000" y="3376246"/>
            <a:ext cx="3240000" cy="23387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480000" y="1057275"/>
            <a:ext cx="2664000" cy="465772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1057275"/>
            <a:ext cx="3240000" cy="2304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3376246"/>
            <a:ext cx="3240000" cy="23387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23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4567A-9464-174F-936F-EE79DBCCB142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82226" y="1063661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18000" y="1063661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82226" y="2573224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1818000" y="2573224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482226" y="4146708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1818000" y="4146708"/>
            <a:ext cx="6894200" cy="108728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00442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476250" y="1065133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476250" y="2576311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476250" y="4157879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7ED73-5B8E-144A-AC96-E6DB7A56299F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44110" y="1065133"/>
            <a:ext cx="6568090" cy="1079999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144110" y="257631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144110" y="4157879"/>
            <a:ext cx="6568090" cy="1076109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21955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75245" y="2315783"/>
            <a:ext cx="2814039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4D94-54EF-8E4C-8401-9E0145F775AD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169244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34029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Rechteck 20"/>
          <p:cNvSpPr/>
          <p:nvPr userDrawn="1"/>
        </p:nvSpPr>
        <p:spPr>
          <a:xfrm>
            <a:off x="3896476" y="2315783"/>
            <a:ext cx="2814039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583495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134251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134251" y="3600000"/>
            <a:ext cx="234029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</p:spTree>
    <p:extLst>
      <p:ext uri="{BB962C8B-B14F-4D97-AF65-F5344CB8AC3E}">
        <p14:creationId xmlns:p14="http://schemas.microsoft.com/office/powerpoint/2010/main" val="2538362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75246" y="2315783"/>
            <a:ext cx="2520000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212E-12F8-834C-8678-7CF7B7E831B1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022226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318957" y="2315783"/>
            <a:ext cx="2520000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3858957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556731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556731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7" name="Rechteck 16"/>
          <p:cNvSpPr/>
          <p:nvPr userDrawn="1"/>
        </p:nvSpPr>
        <p:spPr>
          <a:xfrm>
            <a:off x="6155688" y="2315784"/>
            <a:ext cx="2520000" cy="2918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6695688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393462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393462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</p:spTree>
    <p:extLst>
      <p:ext uri="{BB962C8B-B14F-4D97-AF65-F5344CB8AC3E}">
        <p14:creationId xmlns:p14="http://schemas.microsoft.com/office/powerpoint/2010/main" val="25978097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66725" y="2315783"/>
            <a:ext cx="2031501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1B57A-7D6D-9847-8981-4D0CC3E2C121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840865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4" name="Rechteck 23"/>
          <p:cNvSpPr/>
          <p:nvPr userDrawn="1"/>
        </p:nvSpPr>
        <p:spPr>
          <a:xfrm>
            <a:off x="2545454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2904093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779437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79437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8" name="Rechteck 27"/>
          <p:cNvSpPr/>
          <p:nvPr userDrawn="1"/>
        </p:nvSpPr>
        <p:spPr>
          <a:xfrm>
            <a:off x="4608682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4967321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4456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84456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2" name="Rechteck 31"/>
          <p:cNvSpPr/>
          <p:nvPr userDrawn="1"/>
        </p:nvSpPr>
        <p:spPr>
          <a:xfrm>
            <a:off x="6671909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Bildplatzhalter 7"/>
          <p:cNvSpPr>
            <a:spLocks noGrp="1" noChangeAspect="1"/>
          </p:cNvSpPr>
          <p:nvPr>
            <p:ph type="pic" sz="quarter" idx="23"/>
          </p:nvPr>
        </p:nvSpPr>
        <p:spPr>
          <a:xfrm>
            <a:off x="7030548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909683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909683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</p:spTree>
    <p:extLst>
      <p:ext uri="{BB962C8B-B14F-4D97-AF65-F5344CB8AC3E}">
        <p14:creationId xmlns:p14="http://schemas.microsoft.com/office/powerpoint/2010/main" val="4084972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 Institute Sublogo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14850" y="1616529"/>
            <a:ext cx="4160838" cy="3204106"/>
          </a:xfrm>
        </p:spPr>
        <p:txBody>
          <a:bodyPr anchor="b"/>
          <a:lstStyle>
            <a:lvl1pPr marL="0" indent="0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Hier Headline eingeben</a:t>
            </a:r>
          </a:p>
        </p:txBody>
      </p:sp>
      <p:sp>
        <p:nvSpPr>
          <p:cNvPr id="8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4514364" cy="43092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Titel 14"/>
          <p:cNvSpPr>
            <a:spLocks noGrp="1" noChangeAspect="1"/>
          </p:cNvSpPr>
          <p:nvPr>
            <p:ph type="ctrTitle"/>
          </p:nvPr>
        </p:nvSpPr>
        <p:spPr>
          <a:xfrm>
            <a:off x="3606692" y="342727"/>
            <a:ext cx="5540464" cy="5372273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5" name="Bildplatzhalt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589447" y="2096930"/>
            <a:ext cx="1606735" cy="1557959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14364" y="4820635"/>
            <a:ext cx="4197836" cy="4284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4514364" y="1747872"/>
            <a:ext cx="4210378" cy="2974440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7661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1B330-47ED-0548-9E18-DD89BC8D96A7}" type="datetime1">
              <a:rPr lang="de-DE" smtClean="0"/>
              <a:t>31.07.2021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96512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754400" y="5418000"/>
            <a:ext cx="532800" cy="126000"/>
          </a:xfrm>
        </p:spPr>
        <p:txBody>
          <a:bodyPr/>
          <a:lstStyle/>
          <a:p>
            <a:fld id="{676ACD1F-D542-984E-A80B-4901EA33BAED}" type="datetime1">
              <a:rPr lang="de-DE" smtClean="0"/>
              <a:t>31.07.2021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</a:t>
            </a:r>
            <a:r>
              <a:rPr lang="de-DE" err="1"/>
              <a:t>ststaab</a:t>
            </a:r>
            <a:r>
              <a:rPr lang="de-DE"/>
              <a:t>, https://</a:t>
            </a:r>
            <a:r>
              <a:rPr lang="de-DE" err="1"/>
              <a:t>www.ipvs.uni-stuttgart.de</a:t>
            </a:r>
            <a:r>
              <a:rPr lang="de-DE"/>
              <a:t>/</a:t>
            </a:r>
            <a:r>
              <a:rPr lang="de-DE" err="1"/>
              <a:t>departments</a:t>
            </a:r>
            <a:r>
              <a:rPr lang="de-DE"/>
              <a:t>/</a:t>
            </a:r>
            <a:r>
              <a:rPr lang="de-DE" err="1"/>
              <a:t>ac</a:t>
            </a:r>
            <a:r>
              <a:rPr lang="de-DE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2492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396000" y="15120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>
                <a:solidFill>
                  <a:schemeClr val="tx1"/>
                </a:solidFill>
              </a:rPr>
              <a:t>Vielen Dank!</a:t>
            </a: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7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8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feld 19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tx1"/>
                </a:solidFill>
              </a:rPr>
              <a:t>E-Mail 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tx1"/>
                </a:solidFill>
              </a:rPr>
              <a:t>Telefon 	+49 (0) 711 685-	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tx1"/>
                </a:solidFill>
              </a:rPr>
              <a:t>www.</a:t>
            </a:r>
          </a:p>
        </p:txBody>
      </p:sp>
      <p:sp>
        <p:nvSpPr>
          <p:cNvPr id="21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0220"/>
            <a:ext cx="649267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2556000" y="3249157"/>
            <a:ext cx="1926181" cy="177337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23" name="Textfeld 22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>
                <a:solidFill>
                  <a:schemeClr val="tx1"/>
                </a:solidFill>
              </a:rPr>
              <a:t>Universität Stuttgart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Abteilung oder Institutsname</a:t>
            </a:r>
          </a:p>
        </p:txBody>
      </p:sp>
      <p:sp>
        <p:nvSpPr>
          <p:cNvPr id="2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07200" y="275760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</p:spTree>
    <p:extLst>
      <p:ext uri="{BB962C8B-B14F-4D97-AF65-F5344CB8AC3E}">
        <p14:creationId xmlns:p14="http://schemas.microsoft.com/office/powerpoint/2010/main" val="999834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396000" y="15120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err="1">
                <a:solidFill>
                  <a:schemeClr val="bg1"/>
                </a:solidFill>
              </a:rPr>
              <a:t>Thank</a:t>
            </a:r>
            <a:r>
              <a:rPr lang="de-DE" sz="2000" b="1">
                <a:solidFill>
                  <a:schemeClr val="bg1"/>
                </a:solidFill>
              </a:rPr>
              <a:t> </a:t>
            </a:r>
            <a:r>
              <a:rPr lang="de-DE" sz="2000" b="1" err="1">
                <a:solidFill>
                  <a:schemeClr val="bg1"/>
                </a:solidFill>
              </a:rPr>
              <a:t>you</a:t>
            </a:r>
            <a:r>
              <a:rPr lang="de-DE" sz="2000" b="1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7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8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1" name="Textfeld 20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bg1"/>
                </a:solidFill>
              </a:rPr>
              <a:t>E-Mail	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bg1"/>
                </a:solidFill>
              </a:rPr>
              <a:t>Telefon 	+49 (0) 711 685-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>
                <a:solidFill>
                  <a:schemeClr val="bg1"/>
                </a:solidFill>
              </a:rPr>
              <a:t>www.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0220"/>
            <a:ext cx="649267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2556000" y="3249157"/>
            <a:ext cx="1926181" cy="177337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24" name="Textfeld 23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>
                <a:solidFill>
                  <a:schemeClr val="bg1"/>
                </a:solidFill>
              </a:rPr>
              <a:t>Universität Stuttgart</a:t>
            </a:r>
          </a:p>
        </p:txBody>
      </p:sp>
      <p:sp>
        <p:nvSpPr>
          <p:cNvPr id="2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07200" y="275760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</p:spTree>
    <p:extLst>
      <p:ext uri="{BB962C8B-B14F-4D97-AF65-F5344CB8AC3E}">
        <p14:creationId xmlns:p14="http://schemas.microsoft.com/office/powerpoint/2010/main" val="1387738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407600"/>
            <a:ext cx="9144000" cy="43073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70584" y="1004398"/>
            <a:ext cx="3913200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9" name="Bildplatzhalt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7437800" y="4050000"/>
            <a:ext cx="1329711" cy="13297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618406"/>
            <a:ext cx="4536000" cy="2929317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38" y="4625216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5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407601"/>
            <a:ext cx="9144000" cy="36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70584" y="1004398"/>
            <a:ext cx="3913200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53288" y="5216941"/>
            <a:ext cx="1422400" cy="368348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88207" y="1618407"/>
            <a:ext cx="4534828" cy="2712640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5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38" y="4425551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51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4" y="259370"/>
            <a:ext cx="8245475" cy="576000"/>
          </a:xfrm>
        </p:spPr>
        <p:txBody>
          <a:bodyPr/>
          <a:lstStyle>
            <a:lvl1pPr>
              <a:defRPr sz="24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Steffen Staab, Universität Stuttgart, @</a:t>
            </a:r>
            <a:r>
              <a:rPr lang="en-US" err="1"/>
              <a:t>ststaab</a:t>
            </a:r>
            <a:r>
              <a:rPr lang="en-US"/>
              <a:t>, </a:t>
            </a:r>
            <a:r>
              <a:rPr lang="de-DE">
                <a:hlinkClick r:id="rId2"/>
              </a:rPr>
              <a:t>https://www.ipvs.uni-stuttgart.de/departments/ac/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63232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20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814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zeilig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CCBA9-1B66-0543-B51A-E1503D40A468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Steffen Staab, Universität Stuttgart, @</a:t>
            </a:r>
            <a:r>
              <a:rPr lang="en-US" err="1"/>
              <a:t>ststaab</a:t>
            </a:r>
            <a:r>
              <a:rPr lang="en-US"/>
              <a:t>, </a:t>
            </a:r>
            <a:r>
              <a:rPr lang="de-DE">
                <a:hlinkClick r:id="rId2"/>
              </a:rPr>
              <a:t>https://www.ipvs.uni-stuttgart.de/departments/ac/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1528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/>
          </a:p>
        </p:txBody>
      </p:sp>
      <p:sp>
        <p:nvSpPr>
          <p:cNvPr id="8" name="bk object 17"/>
          <p:cNvSpPr/>
          <p:nvPr userDrawn="1"/>
        </p:nvSpPr>
        <p:spPr>
          <a:xfrm>
            <a:off x="1279949" y="0"/>
            <a:ext cx="6544309" cy="3926204"/>
          </a:xfrm>
          <a:custGeom>
            <a:avLst/>
            <a:gdLst/>
            <a:ahLst/>
            <a:cxnLst/>
            <a:rect l="l" t="t" r="r" b="b"/>
            <a:pathLst>
              <a:path w="6544309" h="3926204">
                <a:moveTo>
                  <a:pt x="68016" y="0"/>
                </a:moveTo>
                <a:lnTo>
                  <a:pt x="42823" y="123182"/>
                </a:lnTo>
                <a:lnTo>
                  <a:pt x="10846" y="385553"/>
                </a:lnTo>
                <a:lnTo>
                  <a:pt x="0" y="653897"/>
                </a:lnTo>
                <a:lnTo>
                  <a:pt x="10846" y="922242"/>
                </a:lnTo>
                <a:lnTo>
                  <a:pt x="42823" y="1184612"/>
                </a:lnTo>
                <a:lnTo>
                  <a:pt x="95089" y="1440166"/>
                </a:lnTo>
                <a:lnTo>
                  <a:pt x="166802" y="1688062"/>
                </a:lnTo>
                <a:lnTo>
                  <a:pt x="257120" y="1927457"/>
                </a:lnTo>
                <a:lnTo>
                  <a:pt x="365200" y="2157510"/>
                </a:lnTo>
                <a:lnTo>
                  <a:pt x="490201" y="2377378"/>
                </a:lnTo>
                <a:lnTo>
                  <a:pt x="631281" y="2586220"/>
                </a:lnTo>
                <a:lnTo>
                  <a:pt x="787597" y="2783193"/>
                </a:lnTo>
                <a:lnTo>
                  <a:pt x="958308" y="2967456"/>
                </a:lnTo>
                <a:lnTo>
                  <a:pt x="1142571" y="3138167"/>
                </a:lnTo>
                <a:lnTo>
                  <a:pt x="1339545" y="3294482"/>
                </a:lnTo>
                <a:lnTo>
                  <a:pt x="1548387" y="3435561"/>
                </a:lnTo>
                <a:lnTo>
                  <a:pt x="1768256" y="3560562"/>
                </a:lnTo>
                <a:lnTo>
                  <a:pt x="1998308" y="3668642"/>
                </a:lnTo>
                <a:lnTo>
                  <a:pt x="2237703" y="3758959"/>
                </a:lnTo>
                <a:lnTo>
                  <a:pt x="2485598" y="3830671"/>
                </a:lnTo>
                <a:lnTo>
                  <a:pt x="2741151" y="3882937"/>
                </a:lnTo>
                <a:lnTo>
                  <a:pt x="3003520" y="3914914"/>
                </a:lnTo>
                <a:lnTo>
                  <a:pt x="3271862" y="3925760"/>
                </a:lnTo>
                <a:lnTo>
                  <a:pt x="3540207" y="3914914"/>
                </a:lnTo>
                <a:lnTo>
                  <a:pt x="3802577" y="3882937"/>
                </a:lnTo>
                <a:lnTo>
                  <a:pt x="4058131" y="3830671"/>
                </a:lnTo>
                <a:lnTo>
                  <a:pt x="4306027" y="3758959"/>
                </a:lnTo>
                <a:lnTo>
                  <a:pt x="4545422" y="3668642"/>
                </a:lnTo>
                <a:lnTo>
                  <a:pt x="4775475" y="3560562"/>
                </a:lnTo>
                <a:lnTo>
                  <a:pt x="4995343" y="3435561"/>
                </a:lnTo>
                <a:lnTo>
                  <a:pt x="5204185" y="3294482"/>
                </a:lnTo>
                <a:lnTo>
                  <a:pt x="5401159" y="3138167"/>
                </a:lnTo>
                <a:lnTo>
                  <a:pt x="5585421" y="2967456"/>
                </a:lnTo>
                <a:lnTo>
                  <a:pt x="5756132" y="2783193"/>
                </a:lnTo>
                <a:lnTo>
                  <a:pt x="5912448" y="2586220"/>
                </a:lnTo>
                <a:lnTo>
                  <a:pt x="6053527" y="2377378"/>
                </a:lnTo>
                <a:lnTo>
                  <a:pt x="6178527" y="2157510"/>
                </a:lnTo>
                <a:lnTo>
                  <a:pt x="6286607" y="1927457"/>
                </a:lnTo>
                <a:lnTo>
                  <a:pt x="6376924" y="1688062"/>
                </a:lnTo>
                <a:lnTo>
                  <a:pt x="6448637" y="1440166"/>
                </a:lnTo>
                <a:lnTo>
                  <a:pt x="6500902" y="1184612"/>
                </a:lnTo>
                <a:lnTo>
                  <a:pt x="6532879" y="922242"/>
                </a:lnTo>
                <a:lnTo>
                  <a:pt x="6543725" y="653897"/>
                </a:lnTo>
                <a:lnTo>
                  <a:pt x="6532879" y="385553"/>
                </a:lnTo>
                <a:lnTo>
                  <a:pt x="6500902" y="123182"/>
                </a:lnTo>
                <a:lnTo>
                  <a:pt x="6475709" y="0"/>
                </a:lnTo>
                <a:lnTo>
                  <a:pt x="68016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800" y="900000"/>
            <a:ext cx="4118110" cy="1360800"/>
          </a:xfrm>
          <a:prstGeom prst="rect">
            <a:avLst/>
          </a:prstGeo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629826"/>
            <a:ext cx="4118110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</a:t>
            </a:r>
          </a:p>
        </p:txBody>
      </p:sp>
    </p:spTree>
    <p:extLst>
      <p:ext uri="{BB962C8B-B14F-4D97-AF65-F5344CB8AC3E}">
        <p14:creationId xmlns:p14="http://schemas.microsoft.com/office/powerpoint/2010/main" val="271076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99" y="2250000"/>
            <a:ext cx="5526581" cy="900000"/>
          </a:xfrm>
          <a:prstGeom prst="rect">
            <a:avLst/>
          </a:prstGeom>
        </p:spPr>
        <p:txBody>
          <a:bodyPr anchor="t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1944000"/>
            <a:ext cx="3026729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178261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9591-4F05-634F-8A88-E5D6BC8D7141}" type="datetime1">
              <a:rPr lang="de-DE" smtClean="0"/>
              <a:t>31.07.2021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Steffen Staab, Universität Stuttgart, @ststaab, https://www.ipvs.uni-stuttgart.de/departments/ac/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  <p:sp>
        <p:nvSpPr>
          <p:cNvPr id="5" name="object 2"/>
          <p:cNvSpPr/>
          <p:nvPr userDrawn="1"/>
        </p:nvSpPr>
        <p:spPr>
          <a:xfrm>
            <a:off x="410148" y="-91410"/>
            <a:ext cx="7198359" cy="4796155"/>
          </a:xfrm>
          <a:custGeom>
            <a:avLst/>
            <a:gdLst/>
            <a:ahLst/>
            <a:cxnLst/>
            <a:rect l="l" t="t" r="r" b="b"/>
            <a:pathLst>
              <a:path w="7198359" h="4796155">
                <a:moveTo>
                  <a:pt x="6992384" y="0"/>
                </a:moveTo>
                <a:lnTo>
                  <a:pt x="205721" y="0"/>
                </a:lnTo>
                <a:lnTo>
                  <a:pt x="183482" y="58947"/>
                </a:lnTo>
                <a:lnTo>
                  <a:pt x="104598" y="331632"/>
                </a:lnTo>
                <a:lnTo>
                  <a:pt x="47105" y="612741"/>
                </a:lnTo>
                <a:lnTo>
                  <a:pt x="11930" y="901348"/>
                </a:lnTo>
                <a:lnTo>
                  <a:pt x="0" y="1196526"/>
                </a:lnTo>
                <a:lnTo>
                  <a:pt x="11930" y="1491704"/>
                </a:lnTo>
                <a:lnTo>
                  <a:pt x="47105" y="1780311"/>
                </a:lnTo>
                <a:lnTo>
                  <a:pt x="104598" y="2061420"/>
                </a:lnTo>
                <a:lnTo>
                  <a:pt x="183482" y="2334105"/>
                </a:lnTo>
                <a:lnTo>
                  <a:pt x="282831" y="2597440"/>
                </a:lnTo>
                <a:lnTo>
                  <a:pt x="401719" y="2850498"/>
                </a:lnTo>
                <a:lnTo>
                  <a:pt x="539220" y="3092354"/>
                </a:lnTo>
                <a:lnTo>
                  <a:pt x="694408" y="3322080"/>
                </a:lnTo>
                <a:lnTo>
                  <a:pt x="866356" y="3538751"/>
                </a:lnTo>
                <a:lnTo>
                  <a:pt x="1054138" y="3741441"/>
                </a:lnTo>
                <a:lnTo>
                  <a:pt x="1256827" y="3929223"/>
                </a:lnTo>
                <a:lnTo>
                  <a:pt x="1473498" y="4101171"/>
                </a:lnTo>
                <a:lnTo>
                  <a:pt x="1703225" y="4256358"/>
                </a:lnTo>
                <a:lnTo>
                  <a:pt x="1945080" y="4393859"/>
                </a:lnTo>
                <a:lnTo>
                  <a:pt x="2198139" y="4512748"/>
                </a:lnTo>
                <a:lnTo>
                  <a:pt x="2461473" y="4612097"/>
                </a:lnTo>
                <a:lnTo>
                  <a:pt x="2734158" y="4690981"/>
                </a:lnTo>
                <a:lnTo>
                  <a:pt x="3015267" y="4748474"/>
                </a:lnTo>
                <a:lnTo>
                  <a:pt x="3303874" y="4783648"/>
                </a:lnTo>
                <a:lnTo>
                  <a:pt x="3599053" y="4795579"/>
                </a:lnTo>
                <a:lnTo>
                  <a:pt x="3894231" y="4783648"/>
                </a:lnTo>
                <a:lnTo>
                  <a:pt x="4182838" y="4748474"/>
                </a:lnTo>
                <a:lnTo>
                  <a:pt x="4463947" y="4690981"/>
                </a:lnTo>
                <a:lnTo>
                  <a:pt x="4736632" y="4612097"/>
                </a:lnTo>
                <a:lnTo>
                  <a:pt x="4999966" y="4512748"/>
                </a:lnTo>
                <a:lnTo>
                  <a:pt x="5253025" y="4393859"/>
                </a:lnTo>
                <a:lnTo>
                  <a:pt x="5494880" y="4256358"/>
                </a:lnTo>
                <a:lnTo>
                  <a:pt x="5724607" y="4101171"/>
                </a:lnTo>
                <a:lnTo>
                  <a:pt x="5941278" y="3929223"/>
                </a:lnTo>
                <a:lnTo>
                  <a:pt x="6143967" y="3741441"/>
                </a:lnTo>
                <a:lnTo>
                  <a:pt x="6331749" y="3538751"/>
                </a:lnTo>
                <a:lnTo>
                  <a:pt x="6503697" y="3322080"/>
                </a:lnTo>
                <a:lnTo>
                  <a:pt x="6658885" y="3092354"/>
                </a:lnTo>
                <a:lnTo>
                  <a:pt x="6796386" y="2850498"/>
                </a:lnTo>
                <a:lnTo>
                  <a:pt x="6915274" y="2597440"/>
                </a:lnTo>
                <a:lnTo>
                  <a:pt x="7014623" y="2334105"/>
                </a:lnTo>
                <a:lnTo>
                  <a:pt x="7093507" y="2061420"/>
                </a:lnTo>
                <a:lnTo>
                  <a:pt x="7151000" y="1780311"/>
                </a:lnTo>
                <a:lnTo>
                  <a:pt x="7186175" y="1491704"/>
                </a:lnTo>
                <a:lnTo>
                  <a:pt x="7198106" y="1196526"/>
                </a:lnTo>
                <a:lnTo>
                  <a:pt x="7186175" y="901348"/>
                </a:lnTo>
                <a:lnTo>
                  <a:pt x="7151000" y="612741"/>
                </a:lnTo>
                <a:lnTo>
                  <a:pt x="7093507" y="331632"/>
                </a:lnTo>
                <a:lnTo>
                  <a:pt x="7014623" y="58947"/>
                </a:lnTo>
                <a:lnTo>
                  <a:pt x="6992384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</a:pPr>
            <a:endParaRPr lang="de-DE"/>
          </a:p>
        </p:txBody>
      </p:sp>
      <p:sp>
        <p:nvSpPr>
          <p:cNvPr id="6" name="object 3"/>
          <p:cNvSpPr/>
          <p:nvPr userDrawn="1"/>
        </p:nvSpPr>
        <p:spPr>
          <a:xfrm>
            <a:off x="5559362" y="3040401"/>
            <a:ext cx="2049145" cy="2049145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/>
          </a:p>
        </p:txBody>
      </p:sp>
      <p:sp>
        <p:nvSpPr>
          <p:cNvPr id="7" name="object 8"/>
          <p:cNvSpPr txBox="1"/>
          <p:nvPr userDrawn="1"/>
        </p:nvSpPr>
        <p:spPr>
          <a:xfrm>
            <a:off x="5907214" y="1625721"/>
            <a:ext cx="1295400" cy="30649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895"/>
              </a:lnSpc>
            </a:pPr>
            <a:r>
              <a:rPr lang="de-DE" sz="20000" b="1">
                <a:solidFill>
                  <a:srgbClr val="BFBFBF"/>
                </a:solidFill>
                <a:latin typeface="Arial"/>
                <a:cs typeface="Arial"/>
              </a:rPr>
              <a:t>„</a:t>
            </a:r>
            <a:endParaRPr lang="de-DE" sz="20000">
              <a:latin typeface="Arial"/>
              <a:cs typeface="Arial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5600" y="936000"/>
            <a:ext cx="4834626" cy="1852276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200" b="1" baseline="0">
                <a:solidFill>
                  <a:schemeClr val="bg1"/>
                </a:solidFill>
              </a:defRPr>
            </a:lvl1pPr>
            <a:lvl2pPr>
              <a:defRPr sz="3400" b="1">
                <a:solidFill>
                  <a:schemeClr val="bg1"/>
                </a:solidFill>
              </a:defRPr>
            </a:lvl2pPr>
            <a:lvl3pPr>
              <a:defRPr sz="3400" b="1">
                <a:solidFill>
                  <a:schemeClr val="bg1"/>
                </a:solidFill>
              </a:defRPr>
            </a:lvl3pPr>
            <a:lvl4pPr>
              <a:defRPr sz="3400" b="1">
                <a:solidFill>
                  <a:schemeClr val="bg1"/>
                </a:solidFill>
              </a:defRPr>
            </a:lvl4pPr>
            <a:lvl5pPr>
              <a:defRPr sz="3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695600" y="3024000"/>
            <a:ext cx="3805721" cy="463994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2549376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hyperlink" Target="https://www.ipvs.uni-stuttgart.de/departments/ac/" TargetMode="Externa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13" y="1057275"/>
            <a:ext cx="8243887" cy="41767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4400" y="5418000"/>
            <a:ext cx="532800" cy="12600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800" smtClean="0"/>
            </a:lvl1pPr>
          </a:lstStyle>
          <a:p>
            <a:fld id="{987CA77C-CACC-4C40-9CE1-865DF6BE1874}" type="datetime1">
              <a:rPr lang="de-DE" smtClean="0"/>
              <a:t>31.07.2021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Steffen Staab, Universität Stuttgart, @</a:t>
            </a:r>
            <a:r>
              <a:rPr lang="en-US" err="1"/>
              <a:t>ststaab</a:t>
            </a:r>
            <a:r>
              <a:rPr lang="en-US"/>
              <a:t>, </a:t>
            </a:r>
            <a:r>
              <a:rPr lang="de-DE">
                <a:hlinkClick r:id="rId25"/>
              </a:rPr>
              <a:t>https://www.ipvs.uni-stuttgart.de/departments/ac/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9000" y="5418000"/>
            <a:ext cx="223200" cy="12600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E82CC3C-1DC0-4FDA-9590-6CC506AB67F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466724" y="396000"/>
            <a:ext cx="8245475" cy="576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3" r:id="rId2"/>
    <p:sldLayoutId id="2147483695" r:id="rId3"/>
    <p:sldLayoutId id="2147483694" r:id="rId4"/>
    <p:sldLayoutId id="2147483662" r:id="rId5"/>
    <p:sldLayoutId id="2147483692" r:id="rId6"/>
    <p:sldLayoutId id="2147483663" r:id="rId7"/>
    <p:sldLayoutId id="2147483676" r:id="rId8"/>
    <p:sldLayoutId id="2147483680" r:id="rId9"/>
    <p:sldLayoutId id="2147483664" r:id="rId10"/>
    <p:sldLayoutId id="2147483665" r:id="rId11"/>
    <p:sldLayoutId id="2147483677" r:id="rId12"/>
    <p:sldLayoutId id="2147483678" r:id="rId13"/>
    <p:sldLayoutId id="2147483679" r:id="rId14"/>
    <p:sldLayoutId id="2147483684" r:id="rId15"/>
    <p:sldLayoutId id="2147483685" r:id="rId16"/>
    <p:sldLayoutId id="2147483682" r:id="rId17"/>
    <p:sldLayoutId id="2147483681" r:id="rId18"/>
    <p:sldLayoutId id="2147483683" r:id="rId19"/>
    <p:sldLayoutId id="2147483666" r:id="rId20"/>
    <p:sldLayoutId id="2147483667" r:id="rId21"/>
    <p:sldLayoutId id="2147483689" r:id="rId22"/>
    <p:sldLayoutId id="2147483690" r:id="rId2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720725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896938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66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orient="horz" pos="3297" userDrawn="1">
          <p15:clr>
            <a:srgbClr val="F26B43"/>
          </p15:clr>
        </p15:guide>
        <p15:guide id="4" pos="54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IPVS – Institut für Parallele und Verteilte Systeme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6"/>
          </p:nvPr>
        </p:nvSpPr>
        <p:spPr>
          <a:xfrm>
            <a:off x="388207" y="1618407"/>
            <a:ext cx="7979616" cy="2712640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Key-Value-Datenspeichern - Zwischenvortrag</a:t>
            </a:r>
          </a:p>
          <a:p>
            <a:endParaRPr lang="de-DE" sz="1600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>
          <a:xfrm>
            <a:off x="388207" y="3249049"/>
            <a:ext cx="5911944" cy="566327"/>
          </a:xfrm>
        </p:spPr>
        <p:txBody>
          <a:bodyPr/>
          <a:lstStyle/>
          <a:p>
            <a:r>
              <a:rPr lang="de-DE" sz="1800" dirty="0"/>
              <a:t>Sharon-</a:t>
            </a:r>
            <a:r>
              <a:rPr lang="de-DE" sz="1800" dirty="0" err="1"/>
              <a:t>Naemi</a:t>
            </a:r>
            <a:r>
              <a:rPr lang="de-DE" sz="1800" dirty="0"/>
              <a:t> </a:t>
            </a:r>
            <a:r>
              <a:rPr lang="de-DE" sz="1800" dirty="0" err="1"/>
              <a:t>Stiliadou</a:t>
            </a:r>
            <a:r>
              <a:rPr lang="de-DE" sz="1800" dirty="0"/>
              <a:t>, Alexander Schäfer, Kei Wai Lam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4F33084-15CF-6A46-9187-891A3B8C6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985" y="5165574"/>
            <a:ext cx="1349006" cy="47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757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1618-4A2C-4D3F-9DC8-A465DA3C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D7F80B1-777B-4279-8B34-C694CF014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918" y="171000"/>
            <a:ext cx="6640163" cy="52272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4E82-8A78-465C-9146-A12A7E53B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27479-590E-4C1A-AFEB-B8213740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D92D1-2030-4D50-A5A4-A3764739C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10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45C18C-81AB-40CE-A0A1-695BF06B86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02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8645-255D-4C41-A088-C60719274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Ausblick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5B9BE-5C75-467A-AF1C-9F2A22C10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5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B0D3CA-F5DB-48C9-B40B-410533AB1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sz="2200" dirty="0"/>
              <a:t>Unbearbeitete Aufgaben</a:t>
            </a:r>
            <a:r>
              <a:rPr lang="de-DE" dirty="0"/>
              <a:t>:</a:t>
            </a:r>
          </a:p>
          <a:p>
            <a:pPr lvl="1"/>
            <a:r>
              <a:rPr lang="de-DE" sz="1800" dirty="0"/>
              <a:t>Datenbanken und Daten-Generator herstellen, Probe-Testverlauf durchführen (Konzept: wie im Bild)</a:t>
            </a:r>
          </a:p>
          <a:p>
            <a:r>
              <a:rPr lang="de-DE" sz="2000" dirty="0"/>
              <a:t>Testkriterien:</a:t>
            </a:r>
          </a:p>
          <a:p>
            <a:pPr lvl="1"/>
            <a:r>
              <a:rPr lang="de-DE" sz="1800" dirty="0"/>
              <a:t>INSERT</a:t>
            </a:r>
          </a:p>
          <a:p>
            <a:pPr lvl="1"/>
            <a:r>
              <a:rPr lang="de-DE" sz="1800" dirty="0"/>
              <a:t>GET</a:t>
            </a:r>
          </a:p>
          <a:p>
            <a:pPr lvl="1"/>
            <a:r>
              <a:rPr lang="de-DE" sz="1800" dirty="0"/>
              <a:t>UPDATE</a:t>
            </a:r>
          </a:p>
          <a:p>
            <a:pPr marL="176213" lvl="1" indent="0">
              <a:buNone/>
            </a:pPr>
            <a:r>
              <a:rPr lang="de-DE" sz="1800" dirty="0"/>
              <a:t>in Anzahl Operationen pro Sekunde gemessen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1C149FD-E246-4C7D-87B8-01251929F1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56549" y="220852"/>
            <a:ext cx="2750416" cy="527329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4607-3843-4E97-B57F-D0B947501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490B8-291B-AC47-9491-412C935506DE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8627-798C-4AEA-9D35-46DCA15F7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5B01-2122-41EA-8F29-D2C6942AF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12</a:t>
            </a:fld>
            <a:endParaRPr lang="de-D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32230DF-FFDC-4DB9-BB03-24A23337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Ausblick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65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Ausblick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Testen – wie?</a:t>
            </a:r>
          </a:p>
          <a:p>
            <a:pPr lvl="2"/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1. Lösung</a:t>
            </a:r>
            <a:r>
              <a:rPr lang="de-DE" dirty="0"/>
              <a:t>: YCSB durchführen und versuchen, die Benchmark-Tests nach unsere Test-Bedingungen einzupassen</a:t>
            </a:r>
          </a:p>
          <a:p>
            <a:pPr lvl="3">
              <a:buFontTx/>
              <a:buChar char="-"/>
            </a:pPr>
            <a:r>
              <a:rPr lang="de-D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Vorteil</a:t>
            </a:r>
            <a:r>
              <a:rPr lang="de-DE" dirty="0"/>
              <a:t>: vorhandene Codes, unterstürzt fast alle ausgewählte Datenbanken</a:t>
            </a:r>
          </a:p>
          <a:p>
            <a:pPr lvl="3">
              <a:buFontTx/>
              <a:buChar char="-"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Nachteil</a:t>
            </a:r>
            <a:r>
              <a:rPr lang="de-DE" dirty="0"/>
              <a:t>: Performanz könnte nicht konsistent sein, wenn YCSB nicht an alle Datenbanken durchgeführt wird</a:t>
            </a:r>
          </a:p>
          <a:p>
            <a:pPr lvl="2"/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2. Lösung</a:t>
            </a:r>
            <a:r>
              <a:rPr lang="de-DE" dirty="0"/>
              <a:t>: Eigenen Tests schreiben, mit YCSB oder anderen Benchmark Tests als Referenz</a:t>
            </a:r>
          </a:p>
          <a:p>
            <a:pPr lvl="3">
              <a:buFontTx/>
              <a:buChar char="-"/>
            </a:pPr>
            <a:r>
              <a:rPr lang="de-D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Vorteil</a:t>
            </a:r>
            <a:r>
              <a:rPr lang="de-DE" dirty="0"/>
              <a:t>: Unsere Test-Parameter (synthetische Testdaten) besser oder einfacher einpassen</a:t>
            </a:r>
          </a:p>
          <a:p>
            <a:pPr lvl="3">
              <a:buFontTx/>
              <a:buChar char="-"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Nachteil</a:t>
            </a:r>
            <a:r>
              <a:rPr lang="de-DE" dirty="0"/>
              <a:t>: Abweichenden Performanz wegen Optimierungsproblem den individuelle Tests, Gefahr von unfairen Vergleichungen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13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4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Ausblick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Test-Ergebnisse zusammenfassen und mit den von </a:t>
            </a:r>
            <a:r>
              <a:rPr lang="de-DE" dirty="0" err="1"/>
              <a:t>Related</a:t>
            </a:r>
            <a:r>
              <a:rPr lang="de-DE" dirty="0"/>
              <a:t> Works vergleichen, wenn möglich</a:t>
            </a:r>
          </a:p>
          <a:p>
            <a:pPr lvl="2">
              <a:buFontTx/>
              <a:buChar char="-"/>
            </a:pPr>
            <a:r>
              <a:rPr lang="de-D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Vorteil</a:t>
            </a:r>
            <a:r>
              <a:rPr lang="de-DE" dirty="0"/>
              <a:t>: Erhöhte Validität von Testergebnisse</a:t>
            </a:r>
          </a:p>
          <a:p>
            <a:pPr lvl="2">
              <a:buFontTx/>
              <a:buChar char="-"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Problem</a:t>
            </a:r>
            <a:r>
              <a:rPr lang="de-DE" dirty="0"/>
              <a:t>: direkte Vergleichungen wahrscheinlich nicht möglich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14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61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8645-255D-4C41-A088-C60719274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</a:t>
            </a:r>
            <a:r>
              <a:rPr lang="de-DE" dirty="0" err="1"/>
              <a:t>Related</a:t>
            </a:r>
            <a:r>
              <a:rPr lang="de-DE" dirty="0"/>
              <a:t> Works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5B9BE-5C75-467A-AF1C-9F2A22C10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63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</a:t>
            </a:r>
            <a:r>
              <a:rPr lang="de-DE" dirty="0" err="1"/>
              <a:t>Related</a:t>
            </a:r>
            <a:r>
              <a:rPr lang="de-DE" dirty="0"/>
              <a:t> 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Studien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, wo der 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Performanz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von 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Datenbanken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miteinander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verglichen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wurden</a:t>
            </a:r>
            <a:endParaRPr lang="en-US" sz="18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Benchmarking Cloud Serving Systems with YCSB (</a:t>
            </a:r>
            <a:r>
              <a:rPr lang="en-US" sz="18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Juni</a:t>
            </a: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2010)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 Study over NoSQL Performance (April 2019)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Performance Benchmarking of Key-Value Store NoSQL Databases (2018)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Which NoSQL Database? A Performance Overview (2014)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Performance Evaluation of NoSQL Databases: A Case Study (2015)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 performance comparison of SQL and NoSQL databases (2013)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Performance Study of SQL and NoSQL Solutions for Analytical Loads (2014)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16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44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</a:t>
            </a:r>
            <a:r>
              <a:rPr lang="de-DE" dirty="0" err="1"/>
              <a:t>Related</a:t>
            </a:r>
            <a:r>
              <a:rPr lang="de-DE" dirty="0"/>
              <a:t> 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Was wir davon nehmen/kopieren können:</a:t>
            </a:r>
          </a:p>
          <a:p>
            <a:pPr lvl="1"/>
            <a:r>
              <a:rPr lang="de-DE" dirty="0">
                <a:solidFill>
                  <a:srgbClr val="280B06"/>
                </a:solidFill>
              </a:rPr>
              <a:t>Darstellung die Ergebnisse oder so (Graphs)</a:t>
            </a:r>
          </a:p>
          <a:p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Problem</a:t>
            </a:r>
            <a:r>
              <a:rPr lang="de-DE" dirty="0"/>
              <a:t>:</a:t>
            </a:r>
            <a:endParaRPr lang="en-US" dirty="0"/>
          </a:p>
          <a:p>
            <a:pPr lvl="1"/>
            <a:r>
              <a:rPr lang="de-DE" dirty="0"/>
              <a:t>Nicht alle ausgewählte K-V- Datenbanken werden von diesen Papers betrachtet, wenn überhaupt</a:t>
            </a:r>
          </a:p>
          <a:p>
            <a:pPr lvl="1"/>
            <a:r>
              <a:rPr lang="de-DE" dirty="0"/>
              <a:t>Die meisten Papers nutzen </a:t>
            </a:r>
            <a:r>
              <a:rPr lang="de-DE" dirty="0" err="1"/>
              <a:t>MongolDB</a:t>
            </a:r>
            <a:r>
              <a:rPr lang="de-DE" dirty="0"/>
              <a:t> als Referenz, was kein K-V- Datenbanken ist</a:t>
            </a:r>
          </a:p>
          <a:p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Lösungen</a:t>
            </a:r>
            <a:r>
              <a:rPr lang="de-DE" dirty="0"/>
              <a:t>: </a:t>
            </a:r>
          </a:p>
          <a:p>
            <a:pPr lvl="1"/>
            <a:r>
              <a:rPr lang="de-DE" dirty="0"/>
              <a:t>Nach geeignetere Papers weitersuchen</a:t>
            </a:r>
          </a:p>
          <a:p>
            <a:pPr lvl="1"/>
            <a:r>
              <a:rPr lang="de-DE" dirty="0" err="1"/>
              <a:t>MongolDB</a:t>
            </a:r>
            <a:r>
              <a:rPr lang="de-DE" dirty="0"/>
              <a:t> mitnehmen als Referenzpunkt</a:t>
            </a:r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17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8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4345-53A7-4912-A84F-AFD2B8F3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76B0F-B0D6-44FC-96B1-3092A20DC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YCSB:</a:t>
            </a:r>
          </a:p>
          <a:p>
            <a:pPr marL="176213" lvl="1" indent="0">
              <a:buNone/>
            </a:pPr>
            <a:r>
              <a:rPr lang="en-US" dirty="0"/>
              <a:t>https://github.com/brianfrankcooper/YCSB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9AA98-17EC-4AE8-A30C-83F19A791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0E2D1-1DF7-439D-A454-0B7464042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CC793-607D-4A23-A886-364B60879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18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648AAC-450B-4A71-9107-78E8BD0A04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57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IPVS – Institut für Parallele und Verteilte Systeme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Thank you!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1322" y="3061571"/>
            <a:ext cx="4535487" cy="654050"/>
          </a:xfrm>
        </p:spPr>
        <p:txBody>
          <a:bodyPr/>
          <a:lstStyle/>
          <a:p>
            <a:r>
              <a:rPr lang="de-DE" sz="1600" dirty="0"/>
              <a:t>Sharon-</a:t>
            </a:r>
            <a:r>
              <a:rPr lang="de-DE" sz="1600" dirty="0" err="1"/>
              <a:t>Naemi</a:t>
            </a:r>
            <a:r>
              <a:rPr lang="de-DE" sz="1600" dirty="0"/>
              <a:t> </a:t>
            </a:r>
            <a:r>
              <a:rPr lang="de-DE" sz="1600" dirty="0" err="1"/>
              <a:t>Stiliadou</a:t>
            </a:r>
            <a:r>
              <a:rPr lang="de-DE" sz="1600" dirty="0"/>
              <a:t>, Alexander Schäfer, Kei Wai Lam</a:t>
            </a:r>
          </a:p>
          <a:p>
            <a:r>
              <a:rPr lang="de-DE" dirty="0"/>
              <a:t>Universität Stuttgart</a:t>
            </a:r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64" r="218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1881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B634-E4E5-4A79-8AED-8F431D7A0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BAF13-959F-4EF7-94C0-C61C8EA61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Aufgabenstellung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Ergebnisse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Ausblick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err="1"/>
              <a:t>Related</a:t>
            </a:r>
            <a:r>
              <a:rPr lang="de-DE" dirty="0"/>
              <a:t> Works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699A5-31A2-41E3-A950-551CAC4B3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32BAC-E881-42B7-B2A7-803133529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BCEC0-6858-4529-8456-0824A7AB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9D4DBF-C8E0-46F3-8F20-D59AA66504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73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8645-255D-4C41-A088-C60719274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Aufgabestellung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5B9BE-5C75-467A-AF1C-9F2A22C10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16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Aufgabestellung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NoSQL-Datenbanksysteme – „non-SQL“, „non-relational“ Datenbank</a:t>
            </a:r>
          </a:p>
          <a:p>
            <a:r>
              <a:rPr lang="de-DE" dirty="0"/>
              <a:t>Typen:</a:t>
            </a:r>
          </a:p>
          <a:p>
            <a:pPr marL="633413" lvl="1" indent="-457200">
              <a:buFont typeface="+mj-lt"/>
              <a:buAutoNum type="arabicPeriod"/>
            </a:pPr>
            <a:r>
              <a:rPr lang="de-DE" dirty="0"/>
              <a:t>Dokumentorientierte Datenbanken</a:t>
            </a:r>
          </a:p>
          <a:p>
            <a:pPr marL="633413" lvl="1" indent="-457200">
              <a:buFont typeface="+mj-lt"/>
              <a:buAutoNum type="arabicPeriod"/>
            </a:pP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Key-Value-Datenbanken</a:t>
            </a:r>
          </a:p>
          <a:p>
            <a:pPr marL="633413" lvl="1" indent="-457200">
              <a:buFont typeface="+mj-lt"/>
              <a:buAutoNum type="arabicPeriod"/>
            </a:pPr>
            <a:r>
              <a:rPr lang="de-DE" dirty="0"/>
              <a:t>Spaltenorientierte Datenbanken</a:t>
            </a:r>
          </a:p>
          <a:p>
            <a:pPr marL="633413" lvl="1" indent="-457200">
              <a:buFont typeface="+mj-lt"/>
              <a:buAutoNum type="arabicPeriod"/>
            </a:pPr>
            <a:r>
              <a:rPr lang="de-DE" dirty="0" err="1"/>
              <a:t>Graphdatenbanken</a:t>
            </a:r>
            <a:endParaRPr lang="de-DE" dirty="0"/>
          </a:p>
          <a:p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K-V-Datenbank</a:t>
            </a:r>
            <a:r>
              <a:rPr lang="de-DE" dirty="0"/>
              <a:t>: Simplere Design mit nur 2 Spalten, gewünschte Daten werden theoretisch schneller als die anderen Typen erzeugt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4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27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Aufgabestellung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K-V-Datenbanken nach Implementierungsstrategien eingeordnet und nach ihren Eigenschaften kategorisiert, davon persistenten und geeignete Datenbanken aussuchen</a:t>
            </a:r>
          </a:p>
          <a:p>
            <a:r>
              <a:rPr lang="de-DE" dirty="0"/>
              <a:t>Synthetische Testdaten würden genutzt</a:t>
            </a:r>
          </a:p>
          <a:p>
            <a:pPr lvl="1"/>
            <a:r>
              <a:rPr lang="de-DE" dirty="0"/>
              <a:t>Schlüssel: Hashwert</a:t>
            </a:r>
          </a:p>
          <a:p>
            <a:pPr lvl="1"/>
            <a:r>
              <a:rPr lang="de-DE" dirty="0"/>
              <a:t>Wert: 4 KB Byte-Array</a:t>
            </a:r>
          </a:p>
          <a:p>
            <a:r>
              <a:rPr lang="de-DE" dirty="0"/>
              <a:t>Tests mit generierte Testdaten durchführen Performanz von K-V-Datenbanken evaluieren und miteinander vergleichen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5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73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8645-255D-4C41-A088-C60719274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Ergebnisse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5B9BE-5C75-467A-AF1C-9F2A22C10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39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Ergebnisse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Betrachtete K-V-Datenbanken: </a:t>
            </a:r>
          </a:p>
          <a:p>
            <a:pPr lvl="1"/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RocksDB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LevelDB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Ehcache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MapDB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Riak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 KV, SSDB, Voldemort, Aerospike, Apache Ignite, </a:t>
            </a:r>
            <a:r>
              <a:rPr lang="de-DE" dirty="0" err="1">
                <a:solidFill>
                  <a:schemeClr val="tx1">
                    <a:lumMod val="50000"/>
                  </a:schemeClr>
                </a:solidFill>
              </a:rPr>
              <a:t>Tarantool</a:t>
            </a:r>
            <a:r>
              <a:rPr lang="de-DE" dirty="0">
                <a:solidFill>
                  <a:schemeClr val="tx1">
                    <a:lumMod val="50000"/>
                  </a:schemeClr>
                </a:solidFill>
              </a:rPr>
              <a:t>, Couchbase usw.</a:t>
            </a:r>
          </a:p>
          <a:p>
            <a:r>
              <a:rPr lang="de-DE" dirty="0"/>
              <a:t>Die werden wie folgt eingeordnet:</a:t>
            </a:r>
          </a:p>
          <a:p>
            <a:pPr lvl="1"/>
            <a:r>
              <a:rPr lang="en-US" dirty="0" err="1"/>
              <a:t>Bibliotheken</a:t>
            </a:r>
            <a:r>
              <a:rPr lang="en-US" dirty="0"/>
              <a:t>: </a:t>
            </a:r>
            <a:r>
              <a:rPr lang="en-US" dirty="0" err="1"/>
              <a:t>LevelDB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MapDB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WhiteDB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dirty="0" err="1"/>
              <a:t>Prozess</a:t>
            </a:r>
            <a:r>
              <a:rPr lang="en-US" dirty="0"/>
              <a:t>, </a:t>
            </a:r>
            <a:r>
              <a:rPr lang="en-US" dirty="0" err="1"/>
              <a:t>skalierbar</a:t>
            </a:r>
            <a:r>
              <a:rPr lang="en-US" dirty="0"/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Voldemort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Riak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KV</a:t>
            </a:r>
          </a:p>
          <a:p>
            <a:pPr lvl="1"/>
            <a:r>
              <a:rPr lang="en-US" dirty="0" err="1"/>
              <a:t>Mischform</a:t>
            </a:r>
            <a:r>
              <a:rPr lang="en-US" dirty="0"/>
              <a:t>: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RocksDB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Rocksplicator</a:t>
            </a:r>
            <a:r>
              <a:rPr lang="en-US" dirty="0"/>
              <a:t>, </a:t>
            </a:r>
            <a:r>
              <a:rPr lang="en-US" dirty="0" err="1"/>
              <a:t>Tarantool</a:t>
            </a:r>
            <a:r>
              <a:rPr lang="en-US" dirty="0"/>
              <a:t> + </a:t>
            </a:r>
            <a:r>
              <a:rPr lang="en-US" dirty="0" err="1"/>
              <a:t>Catridge</a:t>
            </a:r>
            <a:r>
              <a:rPr lang="en-US" dirty="0"/>
              <a:t>,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Aerospike</a:t>
            </a:r>
            <a:r>
              <a:rPr lang="en-US" dirty="0"/>
              <a:t>, SSDB, </a:t>
            </a:r>
            <a:r>
              <a:rPr lang="en-US" dirty="0" err="1"/>
              <a:t>Ehcache</a:t>
            </a:r>
            <a:r>
              <a:rPr lang="en-US" dirty="0"/>
              <a:t> </a:t>
            </a:r>
            <a:r>
              <a:rPr lang="en-US" dirty="0" err="1"/>
              <a:t>usw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7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547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Ergebnisse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Bibliotheken:</a:t>
            </a:r>
          </a:p>
          <a:p>
            <a:pPr lvl="1"/>
            <a:r>
              <a:rPr lang="de-DE" dirty="0"/>
              <a:t>Key-Value Paare sind in dem Datenbank enthalten, die sich einbinden lassen und danach genutzt werden. Diesen Datenbanken sind nicht clusterfähig und nicht/schlecht skalierbar</a:t>
            </a:r>
          </a:p>
          <a:p>
            <a:r>
              <a:rPr lang="de-DE" dirty="0"/>
              <a:t>Prozess skalierbar:</a:t>
            </a:r>
          </a:p>
          <a:p>
            <a:pPr lvl="1"/>
            <a:r>
              <a:rPr lang="de-DE" dirty="0"/>
              <a:t>Diesen Datenbanken werden mit ihren eigenen Prozesse durchgeführt, können an der abweichende Last adaptieren</a:t>
            </a:r>
          </a:p>
          <a:p>
            <a:r>
              <a:rPr lang="de-DE" dirty="0"/>
              <a:t>Mischform:</a:t>
            </a:r>
          </a:p>
          <a:p>
            <a:pPr lvl="1"/>
            <a:r>
              <a:rPr lang="de-DE" dirty="0"/>
              <a:t>Datenbank kann zwar nicht nativ sich an der Last dynamisch anpassen, würde aber mit externe Programme/Methoden ermöglicht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8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5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2009-CAFA-463E-A66F-AD73DB8C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Ergebnisse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9200-1436-439A-9324-73B4E0C8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Die folgenden Datenbanken sind ausgewählt für die eventuelle </a:t>
            </a:r>
            <a:r>
              <a:rPr lang="de-DE" dirty="0" err="1"/>
              <a:t>Performanzanalyse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Bibliotheken: </a:t>
            </a:r>
            <a:r>
              <a:rPr lang="de-DE" dirty="0" err="1"/>
              <a:t>MapDB</a:t>
            </a:r>
            <a:r>
              <a:rPr lang="de-DE" dirty="0"/>
              <a:t>, </a:t>
            </a:r>
            <a:r>
              <a:rPr lang="de-DE" dirty="0" err="1"/>
              <a:t>WhiteDB</a:t>
            </a:r>
            <a:endParaRPr lang="de-DE" dirty="0"/>
          </a:p>
          <a:p>
            <a:pPr lvl="1"/>
            <a:r>
              <a:rPr lang="de-DE" dirty="0"/>
              <a:t>Prozess skalierbar: Voldemort, </a:t>
            </a:r>
            <a:r>
              <a:rPr lang="de-DE" dirty="0" err="1"/>
              <a:t>Riak</a:t>
            </a:r>
            <a:r>
              <a:rPr lang="de-DE" dirty="0"/>
              <a:t> KV</a:t>
            </a:r>
          </a:p>
          <a:p>
            <a:pPr lvl="1"/>
            <a:r>
              <a:rPr lang="de-DE" dirty="0"/>
              <a:t>Mischform: </a:t>
            </a:r>
            <a:r>
              <a:rPr lang="de-DE" dirty="0" err="1"/>
              <a:t>RocksDB</a:t>
            </a:r>
            <a:r>
              <a:rPr lang="de-DE" dirty="0"/>
              <a:t>, Aerospike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0A72-24E7-49B8-92DE-F4939F71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290B-665F-A64B-9F79-9202D7BD6FD5}" type="datetime1">
              <a:rPr lang="de-DE" smtClean="0"/>
              <a:t>31.07.2021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4B2CD-FC20-4FED-97A2-22C8A96F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725" y="5418000"/>
            <a:ext cx="6063501" cy="369332"/>
          </a:xfrm>
        </p:spPr>
        <p:txBody>
          <a:bodyPr/>
          <a:lstStyle/>
          <a:p>
            <a:r>
              <a:rPr lang="de-DE" dirty="0" err="1"/>
              <a:t>Performanzanalyse</a:t>
            </a:r>
            <a:r>
              <a:rPr lang="de-DE" dirty="0"/>
              <a:t> von Key-Value-Datenbanken - Zwischenvortrag</a:t>
            </a:r>
          </a:p>
          <a:p>
            <a:endParaRPr lang="de-DE" sz="8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978E9-1E07-4AF7-B234-55FC6C5B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9</a:t>
            </a:fld>
            <a:endParaRPr lang="de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2D9F37-C2BE-415E-AE1F-B81619D1DF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13684"/>
      </p:ext>
    </p:extLst>
  </p:cSld>
  <p:clrMapOvr>
    <a:masterClrMapping/>
  </p:clrMapOvr>
</p:sld>
</file>

<file path=ppt/theme/theme1.xml><?xml version="1.0" encoding="utf-8"?>
<a:theme xmlns:a="http://schemas.openxmlformats.org/drawingml/2006/main" name="Uni_Stuttgart">
  <a:themeElements>
    <a:clrScheme name="UNI COLOUR">
      <a:dk1>
        <a:srgbClr val="3E444C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519E"/>
      </a:accent2>
      <a:accent3>
        <a:srgbClr val="3E444C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3E444C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79388" indent="-179388">
          <a:lnSpc>
            <a:spcPct val="120000"/>
          </a:lnSpc>
          <a:spcBef>
            <a:spcPts val="75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Master D_16zu10 Institute.potx" id="{0EFB6397-019E-436B-9476-4C008D05D295}" vid="{A94A177C-4CEF-4D8D-A0D7-DEC6C78438EB}"/>
    </a:ext>
  </a:extLst>
</a:theme>
</file>

<file path=ppt/theme/theme2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0001C55CC78546BBC1385471BA685A" ma:contentTypeVersion="11" ma:contentTypeDescription="Create a new document." ma:contentTypeScope="" ma:versionID="d104e69a36fb876b478d231d39650dbb">
  <xsd:schema xmlns:xsd="http://www.w3.org/2001/XMLSchema" xmlns:xs="http://www.w3.org/2001/XMLSchema" xmlns:p="http://schemas.microsoft.com/office/2006/metadata/properties" xmlns:ns2="eb78c452-b445-417c-8752-dd79fd608d82" xmlns:ns3="ebbb7b8c-da0a-44fc-bb20-4857c62c71bd" targetNamespace="http://schemas.microsoft.com/office/2006/metadata/properties" ma:root="true" ma:fieldsID="8ac4780b4ba048301d3655e1d9213a50" ns2:_="" ns3:_="">
    <xsd:import namespace="eb78c452-b445-417c-8752-dd79fd608d82"/>
    <xsd:import namespace="ebbb7b8c-da0a-44fc-bb20-4857c62c71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78c452-b445-417c-8752-dd79fd608d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bb7b8c-da0a-44fc-bb20-4857c62c71b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7A3746-9FA1-41BD-B6B2-05CDD1DDB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78c452-b445-417c-8752-dd79fd608d82"/>
    <ds:schemaRef ds:uri="ebbb7b8c-da0a-44fc-bb20-4857c62c71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AB640A-3F53-45D8-B9B7-632ED2BC4A4B}">
  <ds:schemaRefs>
    <ds:schemaRef ds:uri="http://schemas.microsoft.com/office/infopath/2007/PartnerControls"/>
    <ds:schemaRef ds:uri="eb78c452-b445-417c-8752-dd79fd608d82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ebbb7b8c-da0a-44fc-bb20-4857c62c71bd"/>
    <ds:schemaRef ds:uri="http://purl.org/dc/terms/"/>
    <ds:schemaRef ds:uri="http://www.w3.org/XML/1998/namespace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C240ABB-7D2F-4CDA-A5F8-8238196C531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Uni_Stuttgart</Template>
  <TotalTime>0</TotalTime>
  <Words>759</Words>
  <Application>Microsoft Office PowerPoint</Application>
  <PresentationFormat>On-screen Show (16:10)</PresentationFormat>
  <Paragraphs>157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Uni_Stuttgart</vt:lpstr>
      <vt:lpstr>PowerPoint Presentation</vt:lpstr>
      <vt:lpstr>Inhaltsverzeichnis</vt:lpstr>
      <vt:lpstr>1. Aufgabestellung</vt:lpstr>
      <vt:lpstr>1. Aufgabestellung</vt:lpstr>
      <vt:lpstr>1. Aufgabestellung</vt:lpstr>
      <vt:lpstr>2. Ergebnisse</vt:lpstr>
      <vt:lpstr>2. Ergebnisse</vt:lpstr>
      <vt:lpstr>2. Ergebnisse</vt:lpstr>
      <vt:lpstr>2. Ergebnisse</vt:lpstr>
      <vt:lpstr>PowerPoint Presentation</vt:lpstr>
      <vt:lpstr>3. Ausblick</vt:lpstr>
      <vt:lpstr>3. Ausblick</vt:lpstr>
      <vt:lpstr>3. Ausblick</vt:lpstr>
      <vt:lpstr>3. Ausblick</vt:lpstr>
      <vt:lpstr>4. Related Works</vt:lpstr>
      <vt:lpstr>4. Related Works</vt:lpstr>
      <vt:lpstr>4. Related Works</vt:lpstr>
      <vt:lpstr>Quellen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180</cp:revision>
  <dcterms:created xsi:type="dcterms:W3CDTF">2020-03-21T06:54:15Z</dcterms:created>
  <dcterms:modified xsi:type="dcterms:W3CDTF">2021-07-31T14:41:31Z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0x010100BE0001C55CC78546BBC1385471BA685A</vt:lpwstr>
  </property>
</Properties>
</file>

<file path=docProps/thumbnail.jpeg>
</file>